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5" r:id="rId3"/>
    <p:sldId id="267" r:id="rId4"/>
    <p:sldId id="279" r:id="rId5"/>
    <p:sldId id="275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9" r:id="rId15"/>
    <p:sldId id="288" r:id="rId16"/>
    <p:sldId id="290" r:id="rId17"/>
  </p:sldIdLst>
  <p:sldSz cx="9144000" cy="6858000" type="screen4x3"/>
  <p:notesSz cx="6858000" cy="9144000"/>
  <p:defaultTextStyle>
    <a:defPPr>
      <a:defRPr lang="tr-T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8E34"/>
    <a:srgbClr val="FFFFCC"/>
    <a:srgbClr val="050121"/>
    <a:srgbClr val="333333"/>
    <a:srgbClr val="580000"/>
    <a:srgbClr val="969696"/>
    <a:srgbClr val="DDDDDD"/>
    <a:srgbClr val="FEDAD6"/>
    <a:srgbClr val="5D0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FE87CE-46E9-49C7-B95C-110264F87074}" v="2479" dt="2021-03-22T18:06:20.3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92"/>
  </p:normalViewPr>
  <p:slideViewPr>
    <p:cSldViewPr snapToGrid="0">
      <p:cViewPr varScale="1">
        <p:scale>
          <a:sx n="91" d="100"/>
          <a:sy n="91" d="100"/>
        </p:scale>
        <p:origin x="17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92B237D-9950-4EB0-91B3-0FEC519831C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232569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0A91FC6-3D07-4992-B64E-8B2198E1DD7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96516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C5DFD33A-21C6-4B9C-9B8B-CD137966CD27}" type="slidenum">
              <a:rPr lang="tr-TR" altLang="en-US"/>
              <a:pPr>
                <a:spcBef>
                  <a:spcPct val="0"/>
                </a:spcBef>
              </a:pPr>
              <a:t>1</a:t>
            </a:fld>
            <a:endParaRPr lang="tr-TR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4B167137-106F-4911-9F48-D7586CE25DE7}" type="slidenum">
              <a:rPr lang="tr-TR" altLang="en-US"/>
              <a:pPr>
                <a:spcBef>
                  <a:spcPct val="0"/>
                </a:spcBef>
              </a:pPr>
              <a:t>2</a:t>
            </a:fld>
            <a:endParaRPr lang="tr-TR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9"/>
          <p:cNvSpPr txBox="1">
            <a:spLocks noChangeArrowheads="1"/>
          </p:cNvSpPr>
          <p:nvPr userDrawn="1"/>
        </p:nvSpPr>
        <p:spPr bwMode="auto">
          <a:xfrm>
            <a:off x="5943600" y="200025"/>
            <a:ext cx="2743200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000" b="1">
                <a:solidFill>
                  <a:srgbClr val="FFFFCC"/>
                </a:solidFill>
                <a:latin typeface="Tahoma" pitchFamily="34" charset="0"/>
              </a:rPr>
              <a:t>Bilgisayar Mühendisliği Bölümü</a:t>
            </a: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tr-TR"/>
              <a:t>Click to edit Master subtitle style</a:t>
            </a: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066800" y="2057400"/>
            <a:ext cx="70866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tr-TR"/>
              <a:t>Click to edit Master title style</a:t>
            </a:r>
          </a:p>
        </p:txBody>
      </p:sp>
      <p:sp>
        <p:nvSpPr>
          <p:cNvPr id="9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pic>
        <p:nvPicPr>
          <p:cNvPr id="11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9752"/>
            <a:ext cx="2786738" cy="17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39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EBBE5D-72DA-403E-982F-97DD55B3986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81134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781800" y="106363"/>
            <a:ext cx="2209800" cy="6218237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152400" y="106363"/>
            <a:ext cx="6477000" cy="621823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6C3EE3-4607-44C8-828A-37A7AE25514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431157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6363"/>
            <a:ext cx="8534400" cy="5794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95CC5-F219-49B7-9754-EF0E854EBEB8}" type="slidenum">
              <a:rPr lang="tr-TR" altLang="en-US" smtClean="0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8137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52400" y="914400"/>
            <a:ext cx="7391400" cy="54102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EA505-76AA-495E-815C-8AF94549A6BB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5808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</a:t>
            </a:r>
            <a:r>
              <a:rPr lang="en-US"/>
              <a:t>I</a:t>
            </a:r>
            <a:r>
              <a:rPr lang="tr-TR"/>
              <a:t>l başl</a:t>
            </a:r>
            <a:r>
              <a:rPr lang="en-US"/>
              <a:t>I</a:t>
            </a:r>
            <a:r>
              <a:rPr lang="tr-TR"/>
              <a:t>k st</a:t>
            </a:r>
            <a:r>
              <a:rPr lang="en-US"/>
              <a:t>İ</a:t>
            </a:r>
            <a:r>
              <a:rPr lang="tr-TR"/>
              <a:t>l</a:t>
            </a:r>
            <a:r>
              <a:rPr lang="en-US"/>
              <a:t>İ</a:t>
            </a:r>
            <a:r>
              <a:rPr lang="tr-TR"/>
              <a:t> </a:t>
            </a:r>
            <a:r>
              <a:rPr lang="en-US"/>
              <a:t>İ</a:t>
            </a:r>
            <a:r>
              <a:rPr lang="tr-TR"/>
              <a:t>ç</a:t>
            </a:r>
            <a:r>
              <a:rPr lang="en-US"/>
              <a:t>İ</a:t>
            </a:r>
            <a:r>
              <a:rPr lang="tr-TR"/>
              <a:t>n t</a:t>
            </a:r>
            <a:r>
              <a:rPr lang="en-US"/>
              <a:t>I</a:t>
            </a:r>
            <a:r>
              <a:rPr lang="tr-TR"/>
              <a:t>klat</a:t>
            </a:r>
            <a:r>
              <a:rPr lang="en-US"/>
              <a:t>I</a:t>
            </a:r>
            <a:r>
              <a:rPr lang="tr-TR"/>
              <a:t>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4D7A41-DB7E-4B7C-B1E7-203553C448B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5320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E408D4-2E9F-4A26-A3CA-FB0C52E2551E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03787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6200" y="-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3EE2D-B193-4DF7-8E07-E2831ABD391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14498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0A55CB-0D82-4FA8-8283-1D0C577030E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378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E3BFC5-E015-41F6-9033-8F7EE7066BAD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9650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9A257-28E3-40ED-A2ED-369606B291D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96285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FACF8-D009-4AE7-A9E5-7C11E06AD1D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57693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27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14400"/>
            <a:ext cx="8839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/>
              <a:t>Click to edit Master text styles</a:t>
            </a:r>
          </a:p>
          <a:p>
            <a:pPr lvl="1"/>
            <a:r>
              <a:rPr lang="tr-TR" altLang="en-US"/>
              <a:t>Second level</a:t>
            </a:r>
          </a:p>
          <a:p>
            <a:pPr lvl="2"/>
            <a:r>
              <a:rPr lang="tr-TR" altLang="en-US"/>
              <a:t>Third level</a:t>
            </a:r>
          </a:p>
          <a:p>
            <a:pPr lvl="3"/>
            <a:r>
              <a:rPr lang="tr-TR" altLang="en-US"/>
              <a:t>Fourth level</a:t>
            </a:r>
          </a:p>
          <a:p>
            <a:pPr lvl="4"/>
            <a:r>
              <a:rPr lang="tr-TR" altLang="en-US"/>
              <a:t>Fifth level</a:t>
            </a:r>
          </a:p>
        </p:txBody>
      </p:sp>
      <p:sp>
        <p:nvSpPr>
          <p:cNvPr id="35890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53200"/>
            <a:ext cx="457200" cy="76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E5"/>
                </a:solidFill>
              </a:defRPr>
            </a:lvl1pPr>
          </a:lstStyle>
          <a:p>
            <a:fld id="{68795CC5-F219-49B7-9754-EF0E854EBEB8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1030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31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06363"/>
            <a:ext cx="7848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/>
              <a:t>Başlık</a:t>
            </a:r>
          </a:p>
        </p:txBody>
      </p:sp>
      <p:sp>
        <p:nvSpPr>
          <p:cNvPr id="3" name="Text Box 68"/>
          <p:cNvSpPr txBox="1">
            <a:spLocks noChangeArrowheads="1"/>
          </p:cNvSpPr>
          <p:nvPr userDrawn="1"/>
        </p:nvSpPr>
        <p:spPr bwMode="auto">
          <a:xfrm>
            <a:off x="1447800" y="6536422"/>
            <a:ext cx="31242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GT</a:t>
            </a:r>
            <a:r>
              <a: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Ü </a:t>
            </a:r>
            <a:r>
              <a:rPr lang="tr-TR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-</a:t>
            </a:r>
            <a:r>
              <a: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tr-TR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Bilgisayar Mühendisliği Bölümü</a:t>
            </a:r>
          </a:p>
        </p:txBody>
      </p:sp>
      <p:pic>
        <p:nvPicPr>
          <p:cNvPr id="1039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" y="5867400"/>
            <a:ext cx="985007" cy="9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3955"/>
            <a:ext cx="1110043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68"/>
          <p:cNvSpPr txBox="1">
            <a:spLocks noChangeArrowheads="1"/>
          </p:cNvSpPr>
          <p:nvPr userDrawn="1"/>
        </p:nvSpPr>
        <p:spPr bwMode="auto">
          <a:xfrm>
            <a:off x="4572000" y="6529000"/>
            <a:ext cx="31242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BİL 495/496 </a:t>
            </a:r>
            <a:r>
              <a:rPr lang="en-US" sz="1200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Bitirme</a:t>
            </a:r>
            <a:r>
              <a: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en-US" sz="1200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Projesi</a:t>
            </a:r>
            <a:r>
              <a:rPr 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endParaRPr lang="tr-TR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atang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2209800"/>
            <a:ext cx="8763000" cy="1524000"/>
          </a:xfrm>
        </p:spPr>
        <p:txBody>
          <a:bodyPr/>
          <a:lstStyle/>
          <a:p>
            <a:pPr eaLnBrk="1" hangingPunct="1"/>
            <a:r>
              <a:rPr lang="tr-TR" altLang="en-US" sz="3600" dirty="0" err="1"/>
              <a:t>WiFi</a:t>
            </a:r>
            <a:r>
              <a:rPr lang="tr-TR" altLang="en-US" sz="3600" dirty="0"/>
              <a:t>-GPS Modül ve GSM Modül </a:t>
            </a:r>
            <a:br>
              <a:rPr lang="tr-TR" altLang="en-US" sz="3600" dirty="0"/>
            </a:br>
            <a:r>
              <a:rPr lang="tr-TR" altLang="en-US" sz="3600" dirty="0"/>
              <a:t>ile Sürü Takip Sistemi</a:t>
            </a:r>
            <a:endParaRPr lang="tr-TR" altLang="en-US" sz="3600" dirty="0">
              <a:cs typeface="Arial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810000"/>
            <a:ext cx="6400800" cy="3429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BIL 495</a:t>
            </a:r>
            <a:endParaRPr lang="tr-TR" altLang="en-US" sz="2000" b="1" dirty="0">
              <a:cs typeface="Arial"/>
            </a:endParaRPr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İlk Sunum</a:t>
            </a:r>
            <a:endParaRPr lang="en-US" altLang="en-US" sz="2000" b="1" dirty="0"/>
          </a:p>
          <a:p>
            <a:pPr eaLnBrk="1" hangingPunct="1">
              <a:lnSpc>
                <a:spcPct val="80000"/>
              </a:lnSpc>
            </a:pPr>
            <a:endParaRPr lang="tr-TR" altLang="en-US" sz="1400" dirty="0"/>
          </a:p>
          <a:p>
            <a:pPr eaLnBrk="1" hangingPunct="1">
              <a:lnSpc>
                <a:spcPct val="80000"/>
              </a:lnSpc>
            </a:pPr>
            <a:endParaRPr lang="tr-TR" altLang="en-US" sz="1400" dirty="0"/>
          </a:p>
          <a:p>
            <a:pPr>
              <a:lnSpc>
                <a:spcPct val="80000"/>
              </a:lnSpc>
            </a:pPr>
            <a:r>
              <a:rPr lang="en-US" altLang="en-US" sz="2000" b="1" dirty="0"/>
              <a:t>FURKAN KALABALIK</a:t>
            </a:r>
            <a:endParaRPr lang="tr-TR" dirty="0"/>
          </a:p>
          <a:p>
            <a:pPr eaLnBrk="1" hangingPunct="1">
              <a:lnSpc>
                <a:spcPct val="80000"/>
              </a:lnSpc>
            </a:pP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Danışman: Dr. Alp Arslan BAYRAKÇ</a:t>
            </a:r>
            <a:r>
              <a:rPr lang="en-US" altLang="en-US" sz="2000" b="1" dirty="0"/>
              <a:t>İ</a:t>
            </a: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1800" b="1" dirty="0"/>
              <a:t>Mart 2021</a:t>
            </a:r>
            <a:endParaRPr lang="tr-TR" altLang="en-US" sz="1800" b="1" dirty="0"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64859C6-F3CF-4040-B665-93A68918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06363"/>
            <a:ext cx="7848600" cy="579437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3400"/>
              <a:t>Hangi donanım parçaları kullanılacak?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EF1490-6F85-4780-A280-2E2F3BDAA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410200"/>
          </a:xfrm>
        </p:spPr>
        <p:txBody>
          <a:bodyPr/>
          <a:lstStyle/>
          <a:p>
            <a:r>
              <a:rPr lang="tr-TR" dirty="0">
                <a:cs typeface="Arial"/>
              </a:rPr>
              <a:t>Proje ana temelde ESP8266 </a:t>
            </a:r>
            <a:r>
              <a:rPr lang="tr-TR" dirty="0" err="1">
                <a:cs typeface="Arial"/>
              </a:rPr>
              <a:t>NodeMCU</a:t>
            </a:r>
            <a:r>
              <a:rPr lang="tr-TR" dirty="0">
                <a:cs typeface="Arial"/>
              </a:rPr>
              <a:t>, GPS modül ve bir adet GSM modülden oluşacaktır.</a:t>
            </a:r>
          </a:p>
          <a:p>
            <a:r>
              <a:rPr lang="tr-TR" dirty="0">
                <a:cs typeface="Arial"/>
              </a:rPr>
              <a:t>Modüller arası iletişim UART aracılığı ile sağlanacak, ESP </a:t>
            </a:r>
            <a:r>
              <a:rPr lang="tr-TR" dirty="0" err="1">
                <a:cs typeface="Arial"/>
              </a:rPr>
              <a:t>WiFi</a:t>
            </a:r>
            <a:r>
              <a:rPr lang="tr-TR" dirty="0">
                <a:cs typeface="Arial"/>
              </a:rPr>
              <a:t> modülleri ise </a:t>
            </a:r>
            <a:r>
              <a:rPr lang="tr-TR" dirty="0" err="1">
                <a:cs typeface="Arial"/>
              </a:rPr>
              <a:t>WiFi</a:t>
            </a:r>
            <a:r>
              <a:rPr lang="tr-TR" dirty="0">
                <a:cs typeface="Arial"/>
              </a:rPr>
              <a:t> sinyallerini kullanarak haberleşecek.</a:t>
            </a:r>
          </a:p>
        </p:txBody>
      </p:sp>
      <p:pic>
        <p:nvPicPr>
          <p:cNvPr id="5" name="Resim 5">
            <a:extLst>
              <a:ext uri="{FF2B5EF4-FFF2-40B4-BE49-F238E27FC236}">
                <a16:creationId xmlns:a16="http://schemas.microsoft.com/office/drawing/2014/main" id="{6996D328-C4DE-4269-A1C2-08999F5BBF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887569"/>
            <a:ext cx="4343400" cy="3463861"/>
          </a:xfrm>
          <a:noFill/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4F1A669-E36E-4C66-B435-8C54C63653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4400" y="6553200"/>
            <a:ext cx="457200" cy="76200"/>
          </a:xfrm>
        </p:spPr>
        <p:txBody>
          <a:bodyPr wrap="square" anchor="t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06EA505-76AA-495E-815C-8AF94549A6BB}" type="slidenum">
              <a:rPr lang="tr-TR" altLang="en-US" sz="30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tr-TR" altLang="en-US" sz="300"/>
          </a:p>
        </p:txBody>
      </p:sp>
    </p:spTree>
    <p:extLst>
      <p:ext uri="{BB962C8B-B14F-4D97-AF65-F5344CB8AC3E}">
        <p14:creationId xmlns:p14="http://schemas.microsoft.com/office/powerpoint/2010/main" val="3752516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90C880C-CE95-4940-A8D5-E9F4F77D0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06363"/>
            <a:ext cx="7848600" cy="579437"/>
          </a:xfrm>
        </p:spPr>
        <p:txBody>
          <a:bodyPr/>
          <a:lstStyle/>
          <a:p>
            <a:r>
              <a:rPr lang="en-US" dirty="0" err="1">
                <a:cs typeface="Arial"/>
              </a:rPr>
              <a:t>WiFi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Modül</a:t>
            </a:r>
            <a:endParaRPr lang="en-US" dirty="0" err="1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0DCE2B0-3F39-493C-8371-CE5BFD036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91376"/>
            <a:ext cx="7818863" cy="4936274"/>
          </a:xfrm>
        </p:spPr>
        <p:txBody>
          <a:bodyPr/>
          <a:lstStyle/>
          <a:p>
            <a:r>
              <a:rPr lang="en-US" dirty="0" err="1">
                <a:cs typeface="Arial"/>
              </a:rPr>
              <a:t>WiFi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modül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olarak</a:t>
            </a:r>
            <a:r>
              <a:rPr lang="en-US" dirty="0">
                <a:cs typeface="Arial"/>
              </a:rPr>
              <a:t> ESP8266 </a:t>
            </a:r>
            <a:r>
              <a:rPr lang="en-US" dirty="0" err="1">
                <a:cs typeface="Arial"/>
              </a:rPr>
              <a:t>modülünü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NodeMCU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kartı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ile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kullanacağım</a:t>
            </a:r>
            <a:r>
              <a:rPr lang="en-US" dirty="0">
                <a:cs typeface="Arial"/>
              </a:rPr>
              <a:t>.</a:t>
            </a:r>
          </a:p>
          <a:p>
            <a:r>
              <a:rPr lang="en-US" dirty="0" err="1">
                <a:cs typeface="Arial"/>
              </a:rPr>
              <a:t>Geliştirme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ortamı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olarak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VisualStudio</a:t>
            </a:r>
            <a:r>
              <a:rPr lang="en-US" dirty="0">
                <a:cs typeface="Arial"/>
              </a:rPr>
              <a:t> Code </a:t>
            </a:r>
            <a:r>
              <a:rPr lang="en-US" dirty="0" err="1">
                <a:cs typeface="Arial"/>
              </a:rPr>
              <a:t>üstünde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PlatformIO</a:t>
            </a:r>
            <a:r>
              <a:rPr lang="en-US" dirty="0">
                <a:cs typeface="Arial"/>
              </a:rPr>
              <a:t> IDE </a:t>
            </a:r>
            <a:r>
              <a:rPr lang="en-US" dirty="0" err="1">
                <a:cs typeface="Arial"/>
              </a:rPr>
              <a:t>kullanacağım</a:t>
            </a:r>
            <a:r>
              <a:rPr lang="en-US" dirty="0">
                <a:cs typeface="Arial"/>
              </a:rPr>
              <a:t>. C </a:t>
            </a:r>
            <a:r>
              <a:rPr lang="en-US" dirty="0" err="1">
                <a:cs typeface="Arial"/>
              </a:rPr>
              <a:t>dilinde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geliştirme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yapacağım</a:t>
            </a:r>
            <a:r>
              <a:rPr lang="en-US" dirty="0">
                <a:cs typeface="Arial"/>
              </a:rPr>
              <a:t>.</a:t>
            </a:r>
          </a:p>
          <a:p>
            <a:r>
              <a:rPr lang="en-US" dirty="0">
                <a:cs typeface="Arial"/>
              </a:rPr>
              <a:t>Plan A </a:t>
            </a:r>
            <a:r>
              <a:rPr lang="en-US" dirty="0" err="1">
                <a:cs typeface="Arial"/>
              </a:rPr>
              <a:t>için</a:t>
            </a:r>
            <a:r>
              <a:rPr lang="en-US" dirty="0">
                <a:cs typeface="Arial"/>
              </a:rPr>
              <a:t>: Sistem </a:t>
            </a:r>
            <a:r>
              <a:rPr lang="en-US" dirty="0" err="1">
                <a:cs typeface="Arial"/>
              </a:rPr>
              <a:t>FreeRTOS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kullanmadan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çalışacak</a:t>
            </a:r>
            <a:r>
              <a:rPr lang="en-US" dirty="0">
                <a:cs typeface="Arial"/>
              </a:rPr>
              <a:t>. </a:t>
            </a:r>
            <a:r>
              <a:rPr lang="en-US" dirty="0" err="1">
                <a:cs typeface="Arial"/>
              </a:rPr>
              <a:t>Modüller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iki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moddan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herhangi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birinde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bulunabildiği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için</a:t>
            </a:r>
            <a:r>
              <a:rPr lang="en-US" dirty="0">
                <a:cs typeface="Arial"/>
              </a:rPr>
              <a:t>, </a:t>
            </a:r>
            <a:r>
              <a:rPr lang="en-US" dirty="0" err="1">
                <a:cs typeface="Arial"/>
              </a:rPr>
              <a:t>tek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bir</a:t>
            </a:r>
            <a:r>
              <a:rPr lang="en-US" dirty="0">
                <a:cs typeface="Arial"/>
              </a:rPr>
              <a:t> main thread </a:t>
            </a:r>
            <a:r>
              <a:rPr lang="en-US" dirty="0" err="1">
                <a:cs typeface="Arial"/>
              </a:rPr>
              <a:t>yeterli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olacaktır</a:t>
            </a:r>
            <a:r>
              <a:rPr lang="en-US" dirty="0">
                <a:cs typeface="Arial"/>
              </a:rPr>
              <a:t>.</a:t>
            </a:r>
          </a:p>
          <a:p>
            <a:r>
              <a:rPr lang="en-US" dirty="0">
                <a:cs typeface="Arial"/>
              </a:rPr>
              <a:t>Plan B </a:t>
            </a:r>
            <a:r>
              <a:rPr lang="en-US" dirty="0" err="1">
                <a:cs typeface="Arial"/>
              </a:rPr>
              <a:t>ve</a:t>
            </a:r>
            <a:r>
              <a:rPr lang="en-US" dirty="0">
                <a:cs typeface="Arial"/>
              </a:rPr>
              <a:t> C </a:t>
            </a:r>
            <a:r>
              <a:rPr lang="en-US" dirty="0" err="1">
                <a:cs typeface="Arial"/>
              </a:rPr>
              <a:t>için</a:t>
            </a:r>
            <a:r>
              <a:rPr lang="en-US" dirty="0">
                <a:cs typeface="Arial"/>
              </a:rPr>
              <a:t>: </a:t>
            </a:r>
            <a:r>
              <a:rPr lang="en-US" dirty="0" err="1">
                <a:cs typeface="Arial"/>
              </a:rPr>
              <a:t>Modüller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iki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modda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aynı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anda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çalışacağından</a:t>
            </a:r>
            <a:r>
              <a:rPr lang="en-US" dirty="0">
                <a:cs typeface="Arial"/>
              </a:rPr>
              <a:t>, </a:t>
            </a:r>
            <a:r>
              <a:rPr lang="en-US" dirty="0" err="1">
                <a:cs typeface="Arial"/>
              </a:rPr>
              <a:t>iki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farklı</a:t>
            </a:r>
            <a:r>
              <a:rPr lang="en-US" dirty="0">
                <a:cs typeface="Arial"/>
              </a:rPr>
              <a:t> task </a:t>
            </a:r>
            <a:r>
              <a:rPr lang="en-US" dirty="0" err="1">
                <a:cs typeface="Arial"/>
              </a:rPr>
              <a:t>ile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çalışması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gerekecek</a:t>
            </a:r>
            <a:r>
              <a:rPr lang="en-US" dirty="0">
                <a:cs typeface="Arial"/>
              </a:rPr>
              <a:t>, </a:t>
            </a:r>
            <a:r>
              <a:rPr lang="en-US" dirty="0" err="1">
                <a:cs typeface="Arial"/>
              </a:rPr>
              <a:t>bu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kısımda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FreeRTOS'dan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yararlanacağım</a:t>
            </a:r>
            <a:r>
              <a:rPr lang="en-US" dirty="0">
                <a:cs typeface="Arial"/>
              </a:rPr>
              <a:t>.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EB96794-4A0A-4D69-920C-26437FAE72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4400" y="6553200"/>
            <a:ext cx="457200" cy="76200"/>
          </a:xfrm>
        </p:spPr>
        <p:txBody>
          <a:bodyPr wrap="square" anchor="t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0E408D4-2E9F-4A26-A3CA-FB0C52E2551E}" type="slidenum">
              <a:rPr lang="tr-TR" altLang="en-US" sz="30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tr-TR" altLang="en-US" sz="300"/>
          </a:p>
        </p:txBody>
      </p:sp>
      <p:pic>
        <p:nvPicPr>
          <p:cNvPr id="7" name="Resim 7">
            <a:extLst>
              <a:ext uri="{FF2B5EF4-FFF2-40B4-BE49-F238E27FC236}">
                <a16:creationId xmlns:a16="http://schemas.microsoft.com/office/drawing/2014/main" id="{8EDCF871-3DE7-47FC-8DEE-43B1A380F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932" y="885128"/>
            <a:ext cx="1658744" cy="1658744"/>
          </a:xfrm>
          <a:prstGeom prst="rect">
            <a:avLst/>
          </a:prstGeom>
        </p:spPr>
      </p:pic>
      <p:pic>
        <p:nvPicPr>
          <p:cNvPr id="8" name="Resim 8" descr="metin, elektronik eşyalar, devre içeren bir resim&#10;&#10;Açıklama otomatik olarak oluşturuldu">
            <a:extLst>
              <a:ext uri="{FF2B5EF4-FFF2-40B4-BE49-F238E27FC236}">
                <a16:creationId xmlns:a16="http://schemas.microsoft.com/office/drawing/2014/main" id="{E585B6AF-CA9F-456F-8323-D5332A2D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521" y="4808034"/>
            <a:ext cx="1683834" cy="165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32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360450-7F8A-4CB4-AF49-B23D6EAE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06363"/>
            <a:ext cx="7848600" cy="579437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3400"/>
              <a:t>GPS Modül</a:t>
            </a: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3526E655-39F6-408F-AD8F-319F1B96C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410200"/>
          </a:xfrm>
        </p:spPr>
        <p:txBody>
          <a:bodyPr wrap="square" anchor="t">
            <a:normAutofit/>
          </a:bodyPr>
          <a:lstStyle/>
          <a:p>
            <a:pPr marL="457200" indent="-457200">
              <a:lnSpc>
                <a:spcPct val="90000"/>
              </a:lnSpc>
            </a:pPr>
            <a:r>
              <a:rPr lang="tr-TR" sz="2000" dirty="0"/>
              <a:t>GPS modül olarak GY-NEO6MV2 modelini kullanmayı planlıyorum. Fiyat olarak uygun ve işlev olarak yeterli. Bu modül üzerinde UART </a:t>
            </a:r>
            <a:r>
              <a:rPr lang="tr-TR" sz="2000" dirty="0" err="1"/>
              <a:t>pinleri</a:t>
            </a:r>
            <a:r>
              <a:rPr lang="tr-TR" sz="2000" dirty="0"/>
              <a:t> ile haberleşme sağlanacaktır.</a:t>
            </a:r>
          </a:p>
          <a:p>
            <a:pPr marL="457200" indent="-457200">
              <a:lnSpc>
                <a:spcPct val="90000"/>
              </a:lnSpc>
            </a:pPr>
            <a:r>
              <a:rPr lang="tr-TR" sz="2000" dirty="0"/>
              <a:t>AT komutları ile yönetimi kolay bir şekilde </a:t>
            </a:r>
            <a:r>
              <a:rPr lang="tr-TR" sz="2000" dirty="0" err="1"/>
              <a:t>raw</a:t>
            </a:r>
            <a:r>
              <a:rPr lang="tr-TR" sz="2000" dirty="0"/>
              <a:t> GPS verisi alınacak ve </a:t>
            </a:r>
            <a:r>
              <a:rPr lang="tr-TR" sz="2000" dirty="0" err="1"/>
              <a:t>parse</a:t>
            </a:r>
            <a:r>
              <a:rPr lang="tr-TR" sz="2000" dirty="0"/>
              <a:t> edilip, uygun formatta bir </a:t>
            </a:r>
            <a:r>
              <a:rPr lang="tr-TR" sz="2000" dirty="0" err="1"/>
              <a:t>struct</a:t>
            </a:r>
            <a:r>
              <a:rPr lang="tr-TR" sz="2000" dirty="0"/>
              <a:t> içine atılacak. Bu veri daha sonra diğer koyunlara gönderilecek.</a:t>
            </a:r>
            <a:endParaRPr lang="tr-TR" sz="2000" dirty="0">
              <a:cs typeface="Arial"/>
            </a:endParaRPr>
          </a:p>
          <a:p>
            <a:pPr marL="457200" indent="-457200">
              <a:lnSpc>
                <a:spcPct val="90000"/>
              </a:lnSpc>
            </a:pPr>
            <a:r>
              <a:rPr lang="tr-TR" sz="2000" dirty="0"/>
              <a:t>İyi bir </a:t>
            </a:r>
            <a:r>
              <a:rPr lang="tr-TR" sz="2000" dirty="0" err="1"/>
              <a:t>antenleme</a:t>
            </a:r>
            <a:r>
              <a:rPr lang="tr-TR" sz="2000" dirty="0"/>
              <a:t> ile konum verisi daha kesin alınabilir. </a:t>
            </a:r>
            <a:r>
              <a:rPr lang="tr-TR" sz="2000" dirty="0" err="1"/>
              <a:t>Dökümanında</a:t>
            </a:r>
            <a:r>
              <a:rPr lang="tr-TR" sz="2000" dirty="0"/>
              <a:t> 5m hassasiyet ile çalıştığı yazmakta, bu özelliğin testi yapılacak.</a:t>
            </a:r>
            <a:endParaRPr lang="tr-TR" sz="2000" dirty="0">
              <a:cs typeface="Arial"/>
            </a:endParaRPr>
          </a:p>
          <a:p>
            <a:pPr>
              <a:lnSpc>
                <a:spcPct val="90000"/>
              </a:lnSpc>
            </a:pPr>
            <a:endParaRPr lang="tr-TR" sz="2000"/>
          </a:p>
        </p:txBody>
      </p:sp>
      <p:pic>
        <p:nvPicPr>
          <p:cNvPr id="8" name="Resim 8" descr="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F355AC5F-19CD-494B-A78F-517A5316D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47800"/>
            <a:ext cx="4343400" cy="4343400"/>
          </a:xfrm>
          <a:prstGeom prst="rect">
            <a:avLst/>
          </a:prstGeom>
          <a:noFill/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E1BEA98-7244-43F1-BD53-D3CA3FECFA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4400" y="6553200"/>
            <a:ext cx="457200" cy="76200"/>
          </a:xfrm>
        </p:spPr>
        <p:txBody>
          <a:bodyPr wrap="square" anchor="t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06EA505-76AA-495E-815C-8AF94549A6BB}" type="slidenum">
              <a:rPr lang="tr-TR" altLang="en-US" sz="30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tr-TR" altLang="en-US" sz="300"/>
          </a:p>
        </p:txBody>
      </p:sp>
    </p:spTree>
    <p:extLst>
      <p:ext uri="{BB962C8B-B14F-4D97-AF65-F5344CB8AC3E}">
        <p14:creationId xmlns:p14="http://schemas.microsoft.com/office/powerpoint/2010/main" val="2498990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579426F-07C1-40BC-8641-ECC62016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06363"/>
            <a:ext cx="7848600" cy="579437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3400"/>
              <a:t>GSM Modül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9280AA-4028-4EA3-9251-7CF752CE54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410200"/>
          </a:xfrm>
        </p:spPr>
        <p:txBody>
          <a:bodyPr wrap="square" anchor="t">
            <a:normAutofit lnSpcReduction="10000"/>
          </a:bodyPr>
          <a:lstStyle/>
          <a:p>
            <a:r>
              <a:rPr lang="tr-TR" dirty="0"/>
              <a:t>GSM modül olarak SIM800L kullanılacak. Üzerinde hali hazırda gelen HTTP ve TCP </a:t>
            </a:r>
            <a:r>
              <a:rPr lang="tr-TR" dirty="0" err="1"/>
              <a:t>stack</a:t>
            </a:r>
            <a:r>
              <a:rPr lang="tr-TR" dirty="0"/>
              <a:t> ile internet üzerinden veri göndermek kolay olacaktır. </a:t>
            </a:r>
            <a:endParaRPr lang="tr-TR" dirty="0">
              <a:cs typeface="Arial"/>
            </a:endParaRPr>
          </a:p>
          <a:p>
            <a:r>
              <a:rPr lang="tr-TR" dirty="0">
                <a:cs typeface="Arial"/>
              </a:rPr>
              <a:t>AT komutları ile yönetimi sağlanacak, UART </a:t>
            </a:r>
            <a:r>
              <a:rPr lang="tr-TR" dirty="0" err="1">
                <a:cs typeface="Arial"/>
              </a:rPr>
              <a:t>pinleri</a:t>
            </a:r>
            <a:r>
              <a:rPr lang="tr-TR" dirty="0">
                <a:cs typeface="Arial"/>
              </a:rPr>
              <a:t> üzerinden komutların iletimi yapılacak.</a:t>
            </a:r>
          </a:p>
        </p:txBody>
      </p:sp>
      <p:pic>
        <p:nvPicPr>
          <p:cNvPr id="6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4CAE2AF9-921D-4FFD-BAAD-02850DC0FF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447800"/>
            <a:ext cx="4343400" cy="4343400"/>
          </a:xfrm>
          <a:noFill/>
        </p:spPr>
      </p:pic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B83CAD9-ED43-485B-8757-7727277DA5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4400" y="6553200"/>
            <a:ext cx="457200" cy="76200"/>
          </a:xfrm>
        </p:spPr>
        <p:txBody>
          <a:bodyPr wrap="square" anchor="t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0E408D4-2E9F-4A26-A3CA-FB0C52E2551E}" type="slidenum">
              <a:rPr lang="tr-TR" altLang="en-US" sz="30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tr-TR" altLang="en-US" sz="300"/>
          </a:p>
        </p:txBody>
      </p:sp>
    </p:spTree>
    <p:extLst>
      <p:ext uri="{BB962C8B-B14F-4D97-AF65-F5344CB8AC3E}">
        <p14:creationId xmlns:p14="http://schemas.microsoft.com/office/powerpoint/2010/main" val="4041667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DCFDDB8-0867-4E25-96F7-8C635828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06363"/>
            <a:ext cx="7848600" cy="579437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3400"/>
              <a:t>Web Server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A641D0-5067-418D-A988-B3FB52B417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8841058" cy="5410200"/>
          </a:xfrm>
        </p:spPr>
        <p:txBody>
          <a:bodyPr/>
          <a:lstStyle/>
          <a:p>
            <a:r>
              <a:rPr lang="en-US" dirty="0">
                <a:cs typeface="Arial"/>
              </a:rPr>
              <a:t>Web server </a:t>
            </a:r>
            <a:r>
              <a:rPr lang="en-US" dirty="0" err="1">
                <a:cs typeface="Arial"/>
              </a:rPr>
              <a:t>tarafı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için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şu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anda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kesin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bir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karar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verebilmiş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değilim</a:t>
            </a:r>
            <a:r>
              <a:rPr lang="en-US" dirty="0">
                <a:cs typeface="Arial"/>
              </a:rPr>
              <a:t>.</a:t>
            </a:r>
          </a:p>
          <a:p>
            <a:r>
              <a:rPr lang="en-US" dirty="0" err="1">
                <a:cs typeface="Arial"/>
              </a:rPr>
              <a:t>Okulumuzun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sağladığı</a:t>
            </a:r>
            <a:r>
              <a:rPr lang="en-US" dirty="0">
                <a:cs typeface="Arial"/>
              </a:rPr>
              <a:t> Azure </a:t>
            </a:r>
            <a:r>
              <a:rPr lang="en-US" dirty="0" err="1">
                <a:cs typeface="Arial"/>
              </a:rPr>
              <a:t>Portalı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üzerinde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bir</a:t>
            </a:r>
            <a:r>
              <a:rPr lang="en-US" dirty="0">
                <a:cs typeface="Arial"/>
              </a:rPr>
              <a:t> database </a:t>
            </a:r>
            <a:r>
              <a:rPr lang="en-US" dirty="0" err="1">
                <a:cs typeface="Arial"/>
              </a:rPr>
              <a:t>üzerinden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haritaya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veri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aktarımı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yapmayı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düşünüyorum</a:t>
            </a:r>
            <a:r>
              <a:rPr lang="en-US" dirty="0">
                <a:cs typeface="Arial"/>
              </a:rPr>
              <a:t>. </a:t>
            </a:r>
            <a:r>
              <a:rPr lang="en-US" dirty="0" err="1">
                <a:cs typeface="Arial"/>
              </a:rPr>
              <a:t>Tamamen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bedava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sürümü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kullanarak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bunu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yapacağım</a:t>
            </a:r>
            <a:r>
              <a:rPr lang="en-US" dirty="0">
                <a:cs typeface="Arial"/>
              </a:rPr>
              <a:t>.</a:t>
            </a:r>
          </a:p>
          <a:p>
            <a:r>
              <a:rPr lang="en-US" dirty="0" err="1">
                <a:cs typeface="Arial"/>
              </a:rPr>
              <a:t>Yine</a:t>
            </a:r>
            <a:r>
              <a:rPr lang="en-US" dirty="0">
                <a:cs typeface="Arial"/>
              </a:rPr>
              <a:t> Google Firebase </a:t>
            </a:r>
            <a:r>
              <a:rPr lang="en-US" dirty="0" err="1">
                <a:cs typeface="Arial"/>
              </a:rPr>
              <a:t>üzerinden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bu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işlemi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bedava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bir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şekilde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yapabilirim</a:t>
            </a:r>
            <a:r>
              <a:rPr lang="en-US" dirty="0">
                <a:cs typeface="Arial"/>
              </a:rPr>
              <a:t>. </a:t>
            </a:r>
            <a:r>
              <a:rPr lang="en-US" dirty="0" err="1">
                <a:cs typeface="Arial"/>
              </a:rPr>
              <a:t>Küçük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bir</a:t>
            </a:r>
            <a:r>
              <a:rPr lang="en-US" dirty="0">
                <a:cs typeface="Arial"/>
              </a:rPr>
              <a:t> web </a:t>
            </a:r>
            <a:r>
              <a:rPr lang="en-US" dirty="0" err="1">
                <a:cs typeface="Arial"/>
              </a:rPr>
              <a:t>servis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yazarak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haritada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konumları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gösterebilirim</a:t>
            </a:r>
            <a:r>
              <a:rPr lang="en-US" dirty="0">
                <a:cs typeface="Arial"/>
              </a:rPr>
              <a:t>.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0BA1015-E960-4D7F-991D-DF38281F0C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4400" y="6553200"/>
            <a:ext cx="457200" cy="76200"/>
          </a:xfrm>
        </p:spPr>
        <p:txBody>
          <a:bodyPr wrap="square" anchor="t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0E408D4-2E9F-4A26-A3CA-FB0C52E2551E}" type="slidenum">
              <a:rPr lang="tr-TR" altLang="en-US" sz="30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tr-TR" altLang="en-US" sz="300"/>
          </a:p>
        </p:txBody>
      </p:sp>
      <p:pic>
        <p:nvPicPr>
          <p:cNvPr id="6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A7D1EB9F-26BA-4576-82A1-ABD7D0554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15" y="5075663"/>
            <a:ext cx="2743200" cy="1371600"/>
          </a:xfrm>
          <a:prstGeom prst="rect">
            <a:avLst/>
          </a:prstGeom>
        </p:spPr>
      </p:pic>
      <p:pic>
        <p:nvPicPr>
          <p:cNvPr id="7" name="Resim 7">
            <a:extLst>
              <a:ext uri="{FF2B5EF4-FFF2-40B4-BE49-F238E27FC236}">
                <a16:creationId xmlns:a16="http://schemas.microsoft.com/office/drawing/2014/main" id="{95DB5D66-116C-4825-8230-8E397B1B2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22" y="5077353"/>
            <a:ext cx="3198541" cy="136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8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E4B366-E419-4ECC-86BD-0C847AECE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06363"/>
            <a:ext cx="7848600" cy="579437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3400"/>
              <a:t>Yol haritası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6002E1A-8C68-4E79-98B4-7A9CE4E49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7391400" cy="5410200"/>
          </a:xfrm>
        </p:spPr>
        <p:txBody>
          <a:bodyPr wrap="square" anchor="t">
            <a:normAutofit/>
          </a:bodyPr>
          <a:lstStyle/>
          <a:p>
            <a:r>
              <a:rPr lang="tr-TR" dirty="0"/>
              <a:t>Bir sonraki sunumu kadar Plan A </a:t>
            </a:r>
            <a:r>
              <a:rPr lang="tr-TR" dirty="0" err="1"/>
              <a:t>kısımını</a:t>
            </a:r>
            <a:r>
              <a:rPr lang="tr-TR" dirty="0"/>
              <a:t>, web tarafı olmadan tamamlamış olmayı düşünüyorum.</a:t>
            </a:r>
          </a:p>
          <a:p>
            <a:r>
              <a:rPr lang="tr-TR" dirty="0">
                <a:cs typeface="Arial"/>
              </a:rPr>
              <a:t>İkinci buluşmada ise Plan A'nın web ile entegrasyonunu sağlamış olup, Plan B ve Plan C için basit senaryoları gerçekleştirmiş olmayı planlıyorum.</a:t>
            </a:r>
          </a:p>
          <a:p>
            <a:r>
              <a:rPr lang="tr-TR" dirty="0">
                <a:cs typeface="Arial"/>
              </a:rPr>
              <a:t>Son sunuma kadar ise tamamen tüm senaryoları uygulayacak hazır sistemi oluşturmayı hedeflemekteyim.</a:t>
            </a:r>
          </a:p>
          <a:p>
            <a:endParaRPr lang="tr-TR" dirty="0">
              <a:cs typeface="Arial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5B9C92C-A102-4B90-861F-28B6488AC4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4400" y="6553200"/>
            <a:ext cx="457200" cy="76200"/>
          </a:xfrm>
        </p:spPr>
        <p:txBody>
          <a:bodyPr wrap="square" anchor="t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0E408D4-2E9F-4A26-A3CA-FB0C52E2551E}" type="slidenum">
              <a:rPr lang="tr-TR" altLang="en-US" sz="30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tr-TR" altLang="en-US" sz="300"/>
          </a:p>
        </p:txBody>
      </p:sp>
    </p:spTree>
    <p:extLst>
      <p:ext uri="{BB962C8B-B14F-4D97-AF65-F5344CB8AC3E}">
        <p14:creationId xmlns:p14="http://schemas.microsoft.com/office/powerpoint/2010/main" val="97523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57D453-CDDD-4FDC-9117-207E059AA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/>
              </a:rPr>
              <a:t>Başarı Kriterleri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BDE2236-4130-4911-B7B5-623EE867B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cs typeface="Arial"/>
              </a:rPr>
              <a:t>Plan A'nın eksiksiz bir şekilde çalışması ve kullanıcının sürü üyelerini anlık takip edebilmesi.</a:t>
            </a:r>
          </a:p>
          <a:p>
            <a:r>
              <a:rPr lang="tr-TR" dirty="0">
                <a:cs typeface="Arial"/>
              </a:rPr>
              <a:t>Yeni bir sürü elemanı eklemenin veya sürü elemanı çıkarmanın kolay olması.</a:t>
            </a:r>
          </a:p>
          <a:p>
            <a:r>
              <a:rPr lang="tr-TR" dirty="0">
                <a:cs typeface="Arial"/>
              </a:rPr>
              <a:t>Basit bir ara yüz ile amaca yönelik bir şekilde kullanıcının bilgilendirilmesi.</a:t>
            </a:r>
          </a:p>
          <a:p>
            <a:r>
              <a:rPr lang="tr-TR" dirty="0">
                <a:cs typeface="Arial"/>
              </a:rPr>
              <a:t>Plan B ve Plan C'nin basit senaryolar için çalışır hale getirilmesi.</a:t>
            </a:r>
          </a:p>
          <a:p>
            <a:r>
              <a:rPr lang="tr-TR" dirty="0">
                <a:cs typeface="Arial"/>
              </a:rPr>
              <a:t>Maliyeti düşük tutarak, profesyonel sürü takip sistemlerine alternatif bir sistem oluşturulması.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05A8C3E-7BBF-4B84-82FA-9FA65E5CCA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/>
              <a:pPr/>
              <a:t>16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211268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79C4B9-F984-4206-AFD2-FD0541FAF3C1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7467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tr-TR" altLang="en-US" sz="2400" dirty="0"/>
              <a:t>Projenin amacı ve tanıtımı</a:t>
            </a:r>
            <a:endParaRPr lang="tr-TR" altLang="en-US" sz="2400" dirty="0">
              <a:cs typeface="Arial"/>
            </a:endParaRPr>
          </a:p>
          <a:p>
            <a:pPr eaLnBrk="1" hangingPunct="1">
              <a:lnSpc>
                <a:spcPct val="90000"/>
              </a:lnSpc>
            </a:pPr>
            <a:endParaRPr lang="tr-TR" altLang="en-US" sz="2400" dirty="0">
              <a:cs typeface="Arial"/>
            </a:endParaRPr>
          </a:p>
          <a:p>
            <a:pPr>
              <a:lnSpc>
                <a:spcPct val="90000"/>
              </a:lnSpc>
            </a:pPr>
            <a:r>
              <a:rPr lang="tr-TR" altLang="en-US" sz="2400" dirty="0">
                <a:ea typeface="+mn-lt"/>
                <a:cs typeface="+mn-lt"/>
              </a:rPr>
              <a:t>Projede kullanılması planlanan parça ve araçlar</a:t>
            </a:r>
          </a:p>
          <a:p>
            <a:pPr>
              <a:lnSpc>
                <a:spcPct val="90000"/>
              </a:lnSpc>
            </a:pPr>
            <a:endParaRPr lang="tr-TR" altLang="en-US" sz="2400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tr-TR" sz="2400" dirty="0">
                <a:ea typeface="+mn-lt"/>
                <a:cs typeface="+mn-lt"/>
              </a:rPr>
              <a:t>Yol haritası</a:t>
            </a:r>
            <a:endParaRPr lang="tr-TR" dirty="0"/>
          </a:p>
          <a:p>
            <a:pPr eaLnBrk="1" hangingPunct="1">
              <a:lnSpc>
                <a:spcPct val="90000"/>
              </a:lnSpc>
            </a:pPr>
            <a:endParaRPr lang="tr-TR" altLang="en-US" sz="2400" dirty="0"/>
          </a:p>
          <a:p>
            <a:pPr eaLnBrk="1" hangingPunct="1">
              <a:lnSpc>
                <a:spcPct val="90000"/>
              </a:lnSpc>
            </a:pPr>
            <a:r>
              <a:rPr lang="tr-TR" sz="2400" dirty="0">
                <a:ea typeface="+mn-lt"/>
                <a:cs typeface="+mn-lt"/>
              </a:rPr>
              <a:t>Başarı kriterleri</a:t>
            </a:r>
            <a:endParaRPr lang="tr-TR" altLang="en-US" sz="2400" dirty="0">
              <a:cs typeface="Arial"/>
            </a:endParaRP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sz="4000">
                <a:ea typeface="+mj-lt"/>
                <a:cs typeface="+mj-lt"/>
              </a:rPr>
              <a:t>Presentation Content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ED054F-FB0B-4F9F-8508-286B83CB129D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dirty="0">
                <a:ea typeface="+mj-lt"/>
                <a:cs typeface="+mj-lt"/>
              </a:rPr>
              <a:t>Sürü takip sistemi nedir?</a:t>
            </a:r>
            <a:endParaRPr lang="en-US" dirty="0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900112"/>
            <a:ext cx="8915400" cy="3429000"/>
          </a:xfrm>
          <a:noFill/>
        </p:spPr>
        <p:txBody>
          <a:bodyPr/>
          <a:lstStyle/>
          <a:p>
            <a:pPr marL="447675" indent="-447675" eaLnBrk="1" hangingPunct="1">
              <a:lnSpc>
                <a:spcPct val="80000"/>
              </a:lnSpc>
            </a:pPr>
            <a:r>
              <a:rPr lang="tr-TR" sz="2400" dirty="0">
                <a:ea typeface="+mj-lt"/>
                <a:cs typeface="+mj-lt"/>
              </a:rPr>
              <a:t>Sürü takip sistemi nedir?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tr-TR" sz="2400" dirty="0">
                <a:ea typeface="+mj-lt"/>
                <a:cs typeface="+mj-lt"/>
              </a:rPr>
              <a:t>Bu sistem, dağınık bir arazide bulunan sürünün üyelerini uzaktan, cihazdan bağımsız bir şekilde istenilen herhangi bir zamanda takip etmeyi ve anlık konumlarını göstermeyi sağlayacak bir sistemdir.</a:t>
            </a:r>
          </a:p>
        </p:txBody>
      </p:sp>
      <p:sp>
        <p:nvSpPr>
          <p:cNvPr id="9221" name="Rectangle 7"/>
          <p:cNvSpPr>
            <a:spLocks noChangeArrowheads="1"/>
          </p:cNvSpPr>
          <p:nvPr/>
        </p:nvSpPr>
        <p:spPr bwMode="auto">
          <a:xfrm>
            <a:off x="304800" y="4724400"/>
            <a:ext cx="441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tr-TR" altLang="en-US" sz="2800"/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152400" y="2614612"/>
            <a:ext cx="8229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marL="447675" indent="-4476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" sz="2400" dirty="0">
                <a:latin typeface="Arial"/>
                <a:cs typeface="Arial"/>
              </a:rPr>
              <a:t>Bu </a:t>
            </a:r>
            <a:r>
              <a:rPr lang="en" sz="2400" dirty="0" err="1">
                <a:latin typeface="Arial"/>
                <a:cs typeface="Arial"/>
              </a:rPr>
              <a:t>proje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ile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sürüde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kayıp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koyunların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önüne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geçilebilecek</a:t>
            </a:r>
            <a:r>
              <a:rPr lang="en" sz="2400" dirty="0">
                <a:latin typeface="Arial"/>
                <a:cs typeface="Arial"/>
              </a:rPr>
              <a:t>, </a:t>
            </a:r>
            <a:r>
              <a:rPr lang="en" sz="2400" dirty="0" err="1">
                <a:latin typeface="Arial"/>
                <a:cs typeface="Arial"/>
              </a:rPr>
              <a:t>sürü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sahiplerinin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sürüsünü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takip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etme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imkanı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olacaktır</a:t>
            </a:r>
            <a:r>
              <a:rPr lang="en" sz="2400" dirty="0">
                <a:latin typeface="Arial"/>
                <a:cs typeface="Arial"/>
              </a:rPr>
              <a:t>. </a:t>
            </a:r>
            <a:r>
              <a:rPr lang="en" sz="2400" dirty="0" err="1">
                <a:latin typeface="Arial"/>
                <a:cs typeface="Arial"/>
              </a:rPr>
              <a:t>Proje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takip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özelliği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ile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sadece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sürü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değil</a:t>
            </a:r>
            <a:r>
              <a:rPr lang="en" sz="2400" dirty="0">
                <a:latin typeface="Arial"/>
                <a:cs typeface="Arial"/>
              </a:rPr>
              <a:t>, </a:t>
            </a:r>
            <a:r>
              <a:rPr lang="en" sz="2400" dirty="0" err="1">
                <a:latin typeface="Arial"/>
                <a:cs typeface="Arial"/>
              </a:rPr>
              <a:t>bir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grubuda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takip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etme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imkanı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sunmaktadır</a:t>
            </a:r>
            <a:r>
              <a:rPr lang="en" sz="2400" dirty="0">
                <a:latin typeface="Arial"/>
                <a:cs typeface="Arial"/>
              </a:rPr>
              <a:t>. </a:t>
            </a:r>
            <a:r>
              <a:rPr lang="en" sz="2400" dirty="0" err="1">
                <a:latin typeface="Arial"/>
                <a:cs typeface="Arial"/>
              </a:rPr>
              <a:t>Örneğin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bir</a:t>
            </a:r>
            <a:r>
              <a:rPr lang="en" sz="2400" dirty="0">
                <a:latin typeface="Arial"/>
                <a:cs typeface="Arial"/>
              </a:rPr>
              <a:t> tur </a:t>
            </a:r>
            <a:r>
              <a:rPr lang="en" sz="2400" dirty="0" err="1">
                <a:latin typeface="Arial"/>
                <a:cs typeface="Arial"/>
              </a:rPr>
              <a:t>grubunda</a:t>
            </a:r>
            <a:r>
              <a:rPr lang="en" sz="2400" dirty="0">
                <a:latin typeface="Arial"/>
                <a:cs typeface="Arial"/>
              </a:rPr>
              <a:t> </a:t>
            </a:r>
            <a:r>
              <a:rPr lang="en" sz="2400" dirty="0" err="1">
                <a:latin typeface="Arial"/>
                <a:cs typeface="Arial"/>
              </a:rPr>
              <a:t>kullanılabilir</a:t>
            </a:r>
            <a:r>
              <a:rPr lang="en" sz="2400" dirty="0"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ABADE7-B8C6-4EB9-9564-7737B45A8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/>
              </a:rPr>
              <a:t>PLAN A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3D02E89-1640-4A33-A2A7-479F28CC1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/>
              <a:pPr/>
              <a:t>4</a:t>
            </a:fld>
            <a:endParaRPr lang="tr-T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4FDBA1-3F2D-3541-8A88-59D7F5B22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73" y="998537"/>
            <a:ext cx="7817254" cy="486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8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4000" dirty="0"/>
              <a:t>PLAN A</a:t>
            </a:r>
            <a:endParaRPr lang="tr-TR" dirty="0"/>
          </a:p>
        </p:txBody>
      </p:sp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2159000" y="3124200"/>
            <a:ext cx="441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tr-TR" altLang="en-US" sz="24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48322" y="990600"/>
            <a:ext cx="86868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tr-TR" sz="2000" dirty="0">
                <a:latin typeface="Arial"/>
                <a:cs typeface="Arial"/>
              </a:rPr>
              <a:t>A planı öncelikle basit ve çalışan bir sistem oluşturmaktır.</a:t>
            </a:r>
          </a:p>
          <a:p>
            <a:pPr eaLnBrk="1" hangingPunct="1"/>
            <a:r>
              <a:rPr lang="tr-TR" sz="2000" dirty="0">
                <a:latin typeface="Arial"/>
                <a:cs typeface="Arial"/>
              </a:rPr>
              <a:t>Bu sistemde belirli bir koyun diğerlerinden farklı olarak üstünde GSM modül taşıyarak toplanan konum bilgilerini GPRS ağı ile internete aktaracaktır.</a:t>
            </a:r>
          </a:p>
          <a:p>
            <a:pPr eaLnBrk="1" hangingPunct="1"/>
            <a:r>
              <a:rPr lang="tr-TR" sz="2000" dirty="0">
                <a:latin typeface="Arial"/>
                <a:cs typeface="Arial"/>
              </a:rPr>
              <a:t>Ana koyun </a:t>
            </a:r>
            <a:r>
              <a:rPr lang="tr-TR" sz="2000" dirty="0" err="1">
                <a:latin typeface="Arial"/>
                <a:cs typeface="Arial"/>
              </a:rPr>
              <a:t>master-slave</a:t>
            </a:r>
            <a:r>
              <a:rPr lang="tr-TR" sz="2000" dirty="0">
                <a:latin typeface="Arial"/>
                <a:cs typeface="Arial"/>
              </a:rPr>
              <a:t> ilişkisindeki </a:t>
            </a:r>
            <a:r>
              <a:rPr lang="tr-TR" sz="2000" dirty="0" err="1">
                <a:latin typeface="Arial"/>
                <a:cs typeface="Arial"/>
              </a:rPr>
              <a:t>master</a:t>
            </a:r>
            <a:r>
              <a:rPr lang="tr-TR" sz="2000" dirty="0">
                <a:latin typeface="Arial"/>
                <a:cs typeface="Arial"/>
              </a:rPr>
              <a:t> rolünde davranacaktır. </a:t>
            </a:r>
            <a:r>
              <a:rPr lang="tr-TR" sz="2000" b="1" dirty="0">
                <a:latin typeface="Arial"/>
                <a:cs typeface="Arial"/>
              </a:rPr>
              <a:t>Access Point </a:t>
            </a:r>
            <a:r>
              <a:rPr lang="tr-TR" sz="2000" dirty="0" err="1">
                <a:latin typeface="Arial"/>
                <a:cs typeface="Arial"/>
              </a:rPr>
              <a:t>modunda</a:t>
            </a:r>
            <a:r>
              <a:rPr lang="tr-TR" sz="2000" dirty="0">
                <a:latin typeface="Arial"/>
                <a:cs typeface="Arial"/>
              </a:rPr>
              <a:t> çalışacak bu koyun, kendisine bağlanan koyunlardan gelen bilgileri alacak, kendisi herhangi bir bilgi göndermeyecektir.</a:t>
            </a:r>
          </a:p>
          <a:p>
            <a:pPr eaLnBrk="1" hangingPunct="1"/>
            <a:r>
              <a:rPr lang="tr-TR" sz="2000" dirty="0">
                <a:latin typeface="Arial"/>
                <a:cs typeface="Arial"/>
              </a:rPr>
              <a:t>Diğer koyunlar </a:t>
            </a:r>
            <a:r>
              <a:rPr lang="tr-TR" sz="2000" dirty="0" err="1">
                <a:latin typeface="Arial"/>
                <a:cs typeface="Arial"/>
              </a:rPr>
              <a:t>slave</a:t>
            </a:r>
            <a:r>
              <a:rPr lang="tr-TR" sz="2000" dirty="0">
                <a:latin typeface="Arial"/>
                <a:cs typeface="Arial"/>
              </a:rPr>
              <a:t> rolünde davranacaktır. Hedefleri olan </a:t>
            </a:r>
            <a:r>
              <a:rPr lang="tr-TR" sz="2000" dirty="0" err="1">
                <a:latin typeface="Arial"/>
                <a:cs typeface="Arial"/>
              </a:rPr>
              <a:t>master’a</a:t>
            </a:r>
            <a:r>
              <a:rPr lang="tr-TR" sz="2000" dirty="0">
                <a:latin typeface="Arial"/>
                <a:cs typeface="Arial"/>
              </a:rPr>
              <a:t> bağlanıp, GPS modül ile topladıkları konum bilgilerini ana koyuna aktaracaktır. </a:t>
            </a:r>
            <a:r>
              <a:rPr lang="tr-TR" sz="2000" dirty="0" err="1">
                <a:latin typeface="Arial"/>
                <a:cs typeface="Arial"/>
              </a:rPr>
              <a:t>Slave</a:t>
            </a:r>
            <a:r>
              <a:rPr lang="tr-TR" sz="2000" dirty="0">
                <a:latin typeface="Arial"/>
                <a:cs typeface="Arial"/>
              </a:rPr>
              <a:t> rolündeki koyunlar </a:t>
            </a:r>
            <a:r>
              <a:rPr lang="tr-TR" sz="2000" b="1" dirty="0">
                <a:latin typeface="Arial"/>
                <a:cs typeface="Arial"/>
              </a:rPr>
              <a:t>Station</a:t>
            </a:r>
            <a:r>
              <a:rPr lang="tr-TR" sz="2000" dirty="0">
                <a:latin typeface="Arial"/>
                <a:cs typeface="Arial"/>
              </a:rPr>
              <a:t> </a:t>
            </a:r>
            <a:r>
              <a:rPr lang="tr-TR" sz="2000" dirty="0" err="1">
                <a:latin typeface="Arial"/>
                <a:cs typeface="Arial"/>
              </a:rPr>
              <a:t>modunda</a:t>
            </a:r>
            <a:r>
              <a:rPr lang="tr-TR" sz="2000" dirty="0">
                <a:latin typeface="Arial"/>
                <a:cs typeface="Arial"/>
              </a:rPr>
              <a:t> çalışacaktırlar.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4000" dirty="0"/>
              <a:t>PLAN B</a:t>
            </a:r>
            <a:endParaRPr lang="tr-TR" dirty="0"/>
          </a:p>
        </p:txBody>
      </p:sp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2159000" y="3124200"/>
            <a:ext cx="441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tr-TR" altLang="en-US"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25E98C-BD9B-EF4D-9B3D-9AF599BDD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6" y="978760"/>
            <a:ext cx="8091488" cy="490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48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4000" dirty="0"/>
              <a:t>PLAN B</a:t>
            </a:r>
            <a:endParaRPr lang="tr-TR" dirty="0"/>
          </a:p>
        </p:txBody>
      </p:sp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2159000" y="3124200"/>
            <a:ext cx="441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tr-TR" altLang="en-US" sz="24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48322" y="990600"/>
            <a:ext cx="86868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tr-TR" sz="2000" dirty="0">
                <a:latin typeface="Arial"/>
                <a:cs typeface="Arial"/>
              </a:rPr>
              <a:t>B planı olarak projedeki eksik kısımlar giderilecektir. Plan A’da eğer koyunlardan birisi </a:t>
            </a:r>
            <a:r>
              <a:rPr lang="tr-TR" sz="2000" dirty="0" err="1">
                <a:latin typeface="Arial"/>
                <a:cs typeface="Arial"/>
              </a:rPr>
              <a:t>master’ın</a:t>
            </a:r>
            <a:r>
              <a:rPr lang="tr-TR" sz="2000" dirty="0">
                <a:latin typeface="Arial"/>
                <a:cs typeface="Arial"/>
              </a:rPr>
              <a:t> kapsama alanı dışına çıkarsa, bağlantısı kopacağından konum bilgisi alınamayacaktır. Bu durumda koyunun üzerindeki cihaz işlevini yitirecektir. </a:t>
            </a:r>
          </a:p>
          <a:p>
            <a:pPr eaLnBrk="1" hangingPunct="1"/>
            <a:r>
              <a:rPr lang="tr-TR" sz="2000" dirty="0">
                <a:latin typeface="Arial"/>
                <a:cs typeface="Arial"/>
              </a:rPr>
              <a:t>Elbette koyun sürüden tamamen uzaklaşabilir. Bu durumda, alarm sistemi oluşturulacaktır. Bu alarm sistemi ile hem sürü sahibine haber verilmiş olacak, </a:t>
            </a:r>
            <a:r>
              <a:rPr lang="tr-TR" sz="2000" dirty="0" err="1">
                <a:latin typeface="Arial"/>
                <a:cs typeface="Arial"/>
              </a:rPr>
              <a:t>hemde</a:t>
            </a:r>
            <a:r>
              <a:rPr lang="tr-TR" sz="2000" dirty="0">
                <a:latin typeface="Arial"/>
                <a:cs typeface="Arial"/>
              </a:rPr>
              <a:t> koyunun son görüldüğü yer kayıt altına alınmış olacak.</a:t>
            </a:r>
          </a:p>
          <a:p>
            <a:pPr eaLnBrk="1" hangingPunct="1"/>
            <a:r>
              <a:rPr lang="tr-TR" sz="2000" dirty="0">
                <a:latin typeface="Arial"/>
                <a:cs typeface="Arial"/>
              </a:rPr>
              <a:t>Bu planda ise diğer plandan farklı olarak veri aktarımı tüm koyunlar arasında eş zamanlı olarak gerçekleşecektir. Her bir koyun </a:t>
            </a:r>
            <a:r>
              <a:rPr lang="tr-TR" sz="2000" dirty="0" err="1">
                <a:latin typeface="Arial"/>
                <a:cs typeface="Arial"/>
              </a:rPr>
              <a:t>slave</a:t>
            </a:r>
            <a:r>
              <a:rPr lang="tr-TR" sz="2000" dirty="0">
                <a:latin typeface="Arial"/>
                <a:cs typeface="Arial"/>
              </a:rPr>
              <a:t> ve </a:t>
            </a:r>
            <a:r>
              <a:rPr lang="tr-TR" sz="2000" dirty="0" err="1">
                <a:latin typeface="Arial"/>
                <a:cs typeface="Arial"/>
              </a:rPr>
              <a:t>master</a:t>
            </a:r>
            <a:r>
              <a:rPr lang="tr-TR" sz="2000" dirty="0">
                <a:latin typeface="Arial"/>
                <a:cs typeface="Arial"/>
              </a:rPr>
              <a:t> olarak davranacaktır. Kendi üstündeki bilgileri yakındaki her hangi bir koyunla paylaşacaktır. Bu şekilde </a:t>
            </a:r>
            <a:r>
              <a:rPr lang="tr-TR" sz="2000" dirty="0" err="1">
                <a:latin typeface="Arial"/>
                <a:cs typeface="Arial"/>
              </a:rPr>
              <a:t>master’dan</a:t>
            </a:r>
            <a:r>
              <a:rPr lang="tr-TR" sz="2000" dirty="0">
                <a:latin typeface="Arial"/>
                <a:cs typeface="Arial"/>
              </a:rPr>
              <a:t> uzak ama daha farklı bir sürü elemanına yakın koyununun bilgisini </a:t>
            </a:r>
            <a:r>
              <a:rPr lang="tr-TR" sz="2000" dirty="0" err="1">
                <a:latin typeface="Arial"/>
                <a:cs typeface="Arial"/>
              </a:rPr>
              <a:t>master’a</a:t>
            </a:r>
            <a:r>
              <a:rPr lang="tr-TR" sz="2000" dirty="0">
                <a:latin typeface="Arial"/>
                <a:cs typeface="Arial"/>
              </a:rPr>
              <a:t> iletme imkanı olacaktır.</a:t>
            </a:r>
          </a:p>
          <a:p>
            <a:pPr eaLnBrk="1" hangingPunct="1"/>
            <a:r>
              <a:rPr lang="tr-TR" sz="2000" dirty="0">
                <a:latin typeface="Arial"/>
                <a:cs typeface="Arial"/>
              </a:rPr>
              <a:t>Bu kısımda </a:t>
            </a:r>
            <a:r>
              <a:rPr lang="tr-TR" sz="2000" dirty="0" err="1">
                <a:latin typeface="Arial"/>
                <a:cs typeface="Arial"/>
              </a:rPr>
              <a:t>duplicate</a:t>
            </a:r>
            <a:r>
              <a:rPr lang="tr-TR" sz="2000" dirty="0">
                <a:latin typeface="Arial"/>
                <a:cs typeface="Arial"/>
              </a:rPr>
              <a:t> konum sorunu olacaktır. Bunun için </a:t>
            </a:r>
            <a:r>
              <a:rPr lang="tr-TR" sz="2000" dirty="0" err="1">
                <a:latin typeface="Arial"/>
                <a:cs typeface="Arial"/>
              </a:rPr>
              <a:t>timestamp</a:t>
            </a:r>
            <a:r>
              <a:rPr lang="tr-TR" sz="2000" dirty="0">
                <a:latin typeface="Arial"/>
                <a:cs typeface="Arial"/>
              </a:rPr>
              <a:t> veya </a:t>
            </a:r>
            <a:r>
              <a:rPr lang="tr-TR" sz="2000" dirty="0" err="1">
                <a:latin typeface="Arial"/>
                <a:cs typeface="Arial"/>
              </a:rPr>
              <a:t>message_id</a:t>
            </a:r>
            <a:r>
              <a:rPr lang="tr-TR" sz="2000" dirty="0">
                <a:latin typeface="Arial"/>
                <a:cs typeface="Arial"/>
              </a:rPr>
              <a:t> kullanılarak, çözümleme yapılacaktır.</a:t>
            </a:r>
          </a:p>
        </p:txBody>
      </p:sp>
    </p:spTree>
    <p:extLst>
      <p:ext uri="{BB962C8B-B14F-4D97-AF65-F5344CB8AC3E}">
        <p14:creationId xmlns:p14="http://schemas.microsoft.com/office/powerpoint/2010/main" val="423739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C00033C-0470-4571-BCD7-0929D076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/>
              </a:rPr>
              <a:t>PLAN C</a:t>
            </a:r>
            <a:endParaRPr lang="tr-TR" dirty="0"/>
          </a:p>
        </p:txBody>
      </p:sp>
      <p:pic>
        <p:nvPicPr>
          <p:cNvPr id="5" name="Resim 5">
            <a:extLst>
              <a:ext uri="{FF2B5EF4-FFF2-40B4-BE49-F238E27FC236}">
                <a16:creationId xmlns:a16="http://schemas.microsoft.com/office/drawing/2014/main" id="{EB976957-E6E3-4E12-9898-5C21F554A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733" y="914400"/>
            <a:ext cx="5082612" cy="5438078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EA6B729-0865-42D2-B584-31E402309E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/>
              <a:pPr/>
              <a:t>8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947323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23B5B61-D22E-4522-A518-C9158287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Arial"/>
              </a:rPr>
              <a:t>PLAN C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0A1C229-9694-4F69-BB5B-9224C131B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cs typeface="Arial"/>
              </a:rPr>
              <a:t>Bu planda ise birden fazla ana koyun olduğu durum ele alınacak. Bir koyun tek bir anda birden fazla </a:t>
            </a:r>
            <a:r>
              <a:rPr lang="tr-TR" dirty="0" err="1">
                <a:cs typeface="Arial"/>
              </a:rPr>
              <a:t>master'a</a:t>
            </a:r>
            <a:r>
              <a:rPr lang="tr-TR" dirty="0">
                <a:cs typeface="Arial"/>
              </a:rPr>
              <a:t> bilgi gönderebilecek. Bu sayede bilginin haritaya ulaşma imkanı artacak.</a:t>
            </a:r>
          </a:p>
          <a:p>
            <a:r>
              <a:rPr lang="tr-TR" dirty="0">
                <a:cs typeface="Arial"/>
              </a:rPr>
              <a:t>Koyun bilgisini ister direkt, isterse aracı koyunlar ile </a:t>
            </a:r>
            <a:r>
              <a:rPr lang="tr-TR" dirty="0" err="1">
                <a:cs typeface="Arial"/>
              </a:rPr>
              <a:t>master</a:t>
            </a:r>
            <a:r>
              <a:rPr lang="tr-TR" dirty="0">
                <a:cs typeface="Arial"/>
              </a:rPr>
              <a:t> koyunlardan herhangi birine veya ikisine birden aktarabilecek.</a:t>
            </a:r>
          </a:p>
          <a:p>
            <a:r>
              <a:rPr lang="tr-TR" dirty="0">
                <a:cs typeface="Arial"/>
              </a:rPr>
              <a:t>Telefon sistemindeki </a:t>
            </a:r>
            <a:r>
              <a:rPr lang="tr-TR" dirty="0" err="1">
                <a:cs typeface="Arial"/>
              </a:rPr>
              <a:t>Handover</a:t>
            </a:r>
            <a:r>
              <a:rPr lang="tr-TR" dirty="0">
                <a:cs typeface="Arial"/>
              </a:rPr>
              <a:t> işlemine benzer bir şekilde bir bazdan diğerine aktarım yaparmışçasına kendini diğer </a:t>
            </a:r>
            <a:r>
              <a:rPr lang="tr-TR" dirty="0" err="1">
                <a:cs typeface="Arial"/>
              </a:rPr>
              <a:t>master'a</a:t>
            </a:r>
            <a:r>
              <a:rPr lang="tr-TR" dirty="0">
                <a:cs typeface="Arial"/>
              </a:rPr>
              <a:t> aktarmış olacak.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F8C842C-C53B-4141-94A0-33B613453B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/>
              <a:pPr/>
              <a:t>9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8979832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844</Words>
  <Application>Microsoft Macintosh PowerPoint</Application>
  <PresentationFormat>On-screen Show (4:3)</PresentationFormat>
  <Paragraphs>85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Tahoma</vt:lpstr>
      <vt:lpstr>Default Design</vt:lpstr>
      <vt:lpstr>WiFi-GPS Modül ve GSM Modül  ile Sürü Takip Sistemi</vt:lpstr>
      <vt:lpstr>Presentation Content</vt:lpstr>
      <vt:lpstr>Sürü takip sistemi nedir?</vt:lpstr>
      <vt:lpstr>PLAN A</vt:lpstr>
      <vt:lpstr>PLAN A</vt:lpstr>
      <vt:lpstr>PLAN B</vt:lpstr>
      <vt:lpstr>PLAN B</vt:lpstr>
      <vt:lpstr>PLAN C</vt:lpstr>
      <vt:lpstr>PLAN C</vt:lpstr>
      <vt:lpstr>Hangi donanım parçaları kullanılacak?</vt:lpstr>
      <vt:lpstr>WiFi Modül</vt:lpstr>
      <vt:lpstr>GPS Modül</vt:lpstr>
      <vt:lpstr>GSM Modül</vt:lpstr>
      <vt:lpstr>Web Server</vt:lpstr>
      <vt:lpstr>Yol haritası</vt:lpstr>
      <vt:lpstr>Başarı Kriterleri</vt:lpstr>
    </vt:vector>
  </TitlesOfParts>
  <Company>gyte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sunum formati</dc:title>
  <dc:creator>inanc tahrali</dc:creator>
  <cp:lastModifiedBy>FURKAN KALABALIK</cp:lastModifiedBy>
  <cp:revision>210</cp:revision>
  <dcterms:created xsi:type="dcterms:W3CDTF">2007-08-26T20:02:13Z</dcterms:created>
  <dcterms:modified xsi:type="dcterms:W3CDTF">2021-03-23T17:04:35Z</dcterms:modified>
</cp:coreProperties>
</file>